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3" r:id="rId12"/>
    <p:sldId id="257" r:id="rId13"/>
    <p:sldId id="256" r:id="rId14"/>
    <p:sldId id="261" r:id="rId15"/>
    <p:sldId id="274" r:id="rId16"/>
    <p:sldId id="275" r:id="rId17"/>
    <p:sldId id="276" r:id="rId18"/>
    <p:sldId id="277" r:id="rId19"/>
    <p:sldId id="278" r:id="rId20"/>
    <p:sldId id="279" r:id="rId21"/>
    <p:sldId id="258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63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F13F4-17C4-4522-872C-6C13D357F100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6433F-4A86-499F-A20E-4292C8A1E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49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6433F-4A86-499F-A20E-4292C8A1EA0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338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6433F-4A86-499F-A20E-4292C8A1EA0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363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39"/>
            <a:ext cx="8064896" cy="936105"/>
          </a:xfrm>
          <a:solidFill>
            <a:schemeClr val="tx2">
              <a:lumMod val="40000"/>
              <a:lumOff val="60000"/>
              <a:alpha val="76000"/>
            </a:schemeClr>
          </a:solidFill>
        </p:spPr>
        <p:txBody>
          <a:bodyPr>
            <a:normAutofit/>
          </a:bodyPr>
          <a:lstStyle/>
          <a:p>
            <a:r>
              <a:rPr lang="ru-RU" sz="1400" b="1" dirty="0"/>
              <a:t>Муниципальное бюджетное общеобразовательное учреждение </a:t>
            </a:r>
            <a:br>
              <a:rPr lang="ru-RU" sz="1400" b="1" dirty="0"/>
            </a:br>
            <a:r>
              <a:rPr lang="ru-RU" sz="1400" b="1" dirty="0"/>
              <a:t>средняя общеобразовательная школа № 6 имени Александра Александровича </a:t>
            </a:r>
            <a:r>
              <a:rPr lang="ru-RU" sz="1400" b="1" dirty="0" err="1"/>
              <a:t>Шукалова</a:t>
            </a:r>
            <a:r>
              <a:rPr lang="ru-RU" sz="1400" b="1" dirty="0"/>
              <a:t>  </a:t>
            </a:r>
            <a:br>
              <a:rPr lang="ru-RU" sz="1400" b="1" dirty="0"/>
            </a:br>
            <a:r>
              <a:rPr lang="ru-RU" sz="1400" b="1" dirty="0"/>
              <a:t>муниципального образования </a:t>
            </a:r>
            <a:r>
              <a:rPr lang="ru-RU" sz="1400" b="1" dirty="0" err="1"/>
              <a:t>Щербиновский</a:t>
            </a:r>
            <a:r>
              <a:rPr lang="ru-RU" sz="1400" b="1" dirty="0"/>
              <a:t> район село Екатериновка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120680" cy="1440160"/>
          </a:xfrm>
          <a:solidFill>
            <a:schemeClr val="bg1">
              <a:lumMod val="85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«</a:t>
            </a:r>
            <a:r>
              <a:rPr lang="ru-RU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Киноуроки</a:t>
            </a:r>
            <a:r>
              <a:rPr lang="ru-RU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в школах </a:t>
            </a:r>
            <a:r>
              <a:rPr lang="ru-RU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России»:</a:t>
            </a:r>
            <a:endParaRPr lang="ru-RU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Monotype Corsiva" panose="03010101010201010101" pitchFamily="66" charset="0"/>
              </a:rPr>
              <a:t> как увидеть мир </a:t>
            </a:r>
            <a:endParaRPr lang="ru-RU" b="1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другими глазами»</a:t>
            </a:r>
            <a:endParaRPr lang="ru-RU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5733256"/>
            <a:ext cx="8424936" cy="936105"/>
          </a:xfrm>
          <a:prstGeom prst="rect">
            <a:avLst/>
          </a:prstGeom>
          <a:solidFill>
            <a:schemeClr val="tx2">
              <a:lumMod val="40000"/>
              <a:lumOff val="60000"/>
              <a:alpha val="76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effectLst/>
              </a:rPr>
              <a:t>Руководитель ШМО классных руководителей: Положий Н.В.</a:t>
            </a:r>
            <a:endParaRPr lang="ru-RU" sz="1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5121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54546"/>
            <a:ext cx="8496944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7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практика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Акция «День пожилого человека»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4032448" cy="302433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6534" y="5085184"/>
            <a:ext cx="8722543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-apple-system"/>
              </a:rPr>
              <a:t>30 сентября прошёл </a:t>
            </a:r>
            <a:r>
              <a:rPr lang="ru-RU" dirty="0" err="1" smtClean="0">
                <a:solidFill>
                  <a:schemeClr val="bg1"/>
                </a:solidFill>
                <a:latin typeface="-apple-system"/>
              </a:rPr>
              <a:t>фольклерный</a:t>
            </a:r>
            <a:r>
              <a:rPr lang="ru-RU" dirty="0" smtClean="0">
                <a:solidFill>
                  <a:schemeClr val="bg1"/>
                </a:solidFill>
                <a:latin typeface="-apple-system"/>
              </a:rPr>
              <a:t> урок «Песни моей бабушки», посвящённый Дню пожилого человека. На мероприятии учащиеся МБОУ СОШ N 6 им. А. А. </a:t>
            </a:r>
            <a:r>
              <a:rPr lang="ru-RU" dirty="0" err="1" smtClean="0">
                <a:solidFill>
                  <a:schemeClr val="bg1"/>
                </a:solidFill>
                <a:latin typeface="-apple-system"/>
              </a:rPr>
              <a:t>Шукалова</a:t>
            </a:r>
            <a:r>
              <a:rPr lang="ru-RU" dirty="0" smtClean="0">
                <a:solidFill>
                  <a:schemeClr val="bg1"/>
                </a:solidFill>
                <a:latin typeface="-apple-system"/>
              </a:rPr>
              <a:t> с. Екатериновка пели песни вместе с фольклорной вокальной группой.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r="17425"/>
          <a:stretch/>
        </p:blipFill>
        <p:spPr>
          <a:xfrm>
            <a:off x="4552255" y="1700808"/>
            <a:ext cx="4196209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62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52" y="5013176"/>
            <a:ext cx="8892480" cy="12926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/>
              <a:t>Духовно-нравственные и моральные понятия урока</a:t>
            </a:r>
          </a:p>
          <a:p>
            <a:pPr fontAlgn="ctr"/>
            <a:r>
              <a:rPr lang="ru-RU" sz="1600" dirty="0"/>
              <a:t>Благорасположение, пожелание ему добра, блага, успеха; это способность человека радоваться чужим успехам, чужому счастью, чужой радости; это отсутствие зависти, мстительности и безразличия к людям.</a:t>
            </a:r>
          </a:p>
          <a:p>
            <a:pPr algn="r"/>
            <a:r>
              <a:rPr lang="ru-RU" sz="1400" dirty="0" smtClean="0"/>
              <a:t>В.А</a:t>
            </a:r>
            <a:r>
              <a:rPr lang="ru-RU" sz="1400" dirty="0"/>
              <a:t>. Сухомлинский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54546"/>
            <a:ext cx="8496944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7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практика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Акция «Поздравь ветерана педагогического труда с Днем учителя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2376264" cy="31356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638" y="1124744"/>
            <a:ext cx="2376264" cy="31683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523" y="1350816"/>
            <a:ext cx="3164582" cy="274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136904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7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Киноурок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«Школьные </a:t>
            </a:r>
            <a:r>
              <a:rPr lang="ru-RU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ботаны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(понятие: целеустремленность)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148" t="2583" r="11852" b="10503"/>
          <a:stretch/>
        </p:blipFill>
        <p:spPr>
          <a:xfrm>
            <a:off x="1331640" y="978987"/>
            <a:ext cx="6606480" cy="40372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504" y="5401002"/>
            <a:ext cx="856895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robotobold"/>
              </a:rPr>
              <a:t>Духовно-нравственные и моральные понятия урока</a:t>
            </a:r>
            <a:endParaRPr lang="ru-RU" sz="1400" dirty="0">
              <a:solidFill>
                <a:schemeClr val="bg1"/>
              </a:solidFill>
              <a:latin typeface="robotoregular"/>
            </a:endParaRP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robotoregular"/>
              </a:rPr>
              <a:t>Способность решительно, упорно и настойчиво стремиться к реализации своей цели</a:t>
            </a:r>
            <a:r>
              <a:rPr lang="ru-RU" sz="1400" dirty="0" smtClean="0">
                <a:solidFill>
                  <a:schemeClr val="bg1"/>
                </a:solidFill>
                <a:latin typeface="robotoregular"/>
              </a:rPr>
              <a:t>.</a:t>
            </a:r>
            <a:endParaRPr lang="ru-RU" sz="1400" dirty="0">
              <a:solidFill>
                <a:schemeClr val="bg1"/>
              </a:solidFill>
              <a:latin typeface="robotoregular"/>
            </a:endParaRPr>
          </a:p>
        </p:txBody>
      </p:sp>
    </p:spTree>
    <p:extLst>
      <p:ext uri="{BB962C8B-B14F-4D97-AF65-F5344CB8AC3E}">
        <p14:creationId xmlns:p14="http://schemas.microsoft.com/office/powerpoint/2010/main" val="259370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72" y="1282452"/>
            <a:ext cx="5148064" cy="38610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212976"/>
            <a:ext cx="2592288" cy="3456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491" y="531556"/>
            <a:ext cx="3417292" cy="256296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5323641"/>
            <a:ext cx="5058308" cy="1169551"/>
          </a:xfrm>
          <a:prstGeom prst="rect">
            <a:avLst/>
          </a:prstGeom>
          <a:solidFill>
            <a:schemeClr val="tx2">
              <a:lumMod val="60000"/>
              <a:lumOff val="40000"/>
              <a:alpha val="8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-apple-system"/>
              </a:rPr>
              <a:t>Учащиеся МБОУ СОШ N 6 им. А. А. </a:t>
            </a:r>
            <a:r>
              <a:rPr lang="ru-RU" sz="1400" dirty="0" err="1">
                <a:solidFill>
                  <a:schemeClr val="bg1"/>
                </a:solidFill>
                <a:latin typeface="-apple-system"/>
              </a:rPr>
              <a:t>Шукалова</a:t>
            </a:r>
            <a:r>
              <a:rPr lang="ru-RU" sz="1400" dirty="0">
                <a:solidFill>
                  <a:schemeClr val="bg1"/>
                </a:solidFill>
                <a:latin typeface="-apple-system"/>
              </a:rPr>
              <a:t> </a:t>
            </a:r>
            <a:endParaRPr lang="ru-RU" sz="1400" dirty="0" smtClean="0">
              <a:solidFill>
                <a:schemeClr val="bg1"/>
              </a:solidFill>
              <a:latin typeface="-apple-system"/>
            </a:endParaRPr>
          </a:p>
          <a:p>
            <a:pPr algn="just"/>
            <a:r>
              <a:rPr lang="ru-RU" sz="1400" dirty="0" smtClean="0">
                <a:solidFill>
                  <a:schemeClr val="bg1"/>
                </a:solidFill>
                <a:latin typeface="-apple-system"/>
              </a:rPr>
              <a:t>с</a:t>
            </a:r>
            <a:r>
              <a:rPr lang="ru-RU" sz="1400" dirty="0">
                <a:solidFill>
                  <a:schemeClr val="bg1"/>
                </a:solidFill>
                <a:latin typeface="-apple-system"/>
              </a:rPr>
              <a:t>. Екатериновка стали победителями регионального этапа Открытого Чемпионата «</a:t>
            </a:r>
            <a:r>
              <a:rPr lang="ru-RU" sz="1400" dirty="0" err="1">
                <a:solidFill>
                  <a:schemeClr val="bg1"/>
                </a:solidFill>
                <a:latin typeface="-apple-system"/>
              </a:rPr>
              <a:t>Агро.Бизнес.Старт</a:t>
            </a:r>
            <a:r>
              <a:rPr lang="ru-RU" sz="1400" dirty="0">
                <a:solidFill>
                  <a:schemeClr val="bg1"/>
                </a:solidFill>
                <a:latin typeface="-apple-system"/>
              </a:rPr>
              <a:t>» по решению задач предприятий агропромышленного комплекса для обучающихся в г. Краснодаре. 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13104"/>
            <a:ext cx="5236963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7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-apple-system"/>
              </a:rPr>
              <a:t>Открытый Чемпионат </a:t>
            </a:r>
            <a:r>
              <a:rPr lang="ru-RU" dirty="0">
                <a:solidFill>
                  <a:schemeClr val="bg1"/>
                </a:solidFill>
                <a:latin typeface="-apple-system"/>
              </a:rPr>
              <a:t>«</a:t>
            </a:r>
            <a:r>
              <a:rPr lang="ru-RU" dirty="0" err="1">
                <a:solidFill>
                  <a:schemeClr val="bg1"/>
                </a:solidFill>
                <a:latin typeface="-apple-system"/>
              </a:rPr>
              <a:t>Агро.Бизнес.Старт</a:t>
            </a:r>
            <a:r>
              <a:rPr lang="ru-RU" dirty="0">
                <a:solidFill>
                  <a:schemeClr val="bg1"/>
                </a:solidFill>
                <a:latin typeface="-apple-system"/>
              </a:rPr>
              <a:t>»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39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619672" y="133839"/>
            <a:ext cx="5236963" cy="923330"/>
          </a:xfrm>
          <a:prstGeom prst="rect">
            <a:avLst/>
          </a:prstGeom>
          <a:solidFill>
            <a:schemeClr val="tx2">
              <a:lumMod val="60000"/>
              <a:lumOff val="40000"/>
              <a:alpha val="7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практика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и проведение выборов лидеров ученического самоуправления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2" descr="blob:https://web.telegram.org/4a2eec70-8abb-4b2d-9b9c-3e7fcd76db6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60" y="1171843"/>
            <a:ext cx="3899925" cy="29249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427" y="1121017"/>
            <a:ext cx="3744416" cy="28083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531146"/>
            <a:ext cx="441649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0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9736" y="116632"/>
            <a:ext cx="8424936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  <a:latin typeface="Arial Narrow" panose="020B0606020202030204" pitchFamily="34" charset="0"/>
                <a:cs typeface="Times New Roman" panose="02020603050405020304" pitchFamily="18" charset="0"/>
              </a:rPr>
              <a:t>ЦЕЛЕУСТРЕМЛЕННОСТЬ</a:t>
            </a: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Киноурок</a:t>
            </a:r>
            <a:r>
              <a:rPr kumimoji="0" lang="ru-RU" altLang="ru-RU" sz="2800" b="1" i="0" u="none" strike="noStrike" cap="none" normalizeH="0" dirty="0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 «Дом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»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effectLst/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736" y="5229200"/>
            <a:ext cx="8424936" cy="10772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/>
              <a:t>Духовно-нравственные и моральные понятия, принципы урока</a:t>
            </a:r>
          </a:p>
          <a:p>
            <a:r>
              <a:rPr lang="ru-RU" sz="1600" dirty="0"/>
              <a:t>Принцип организации взаимоотношений и совместной деятельности людей, проявляющийся в осознанном подчинении личных интересов общественным интересам, в товарищеском </a:t>
            </a:r>
            <a:r>
              <a:rPr lang="ru-RU" sz="1600" dirty="0" smtClean="0"/>
              <a:t>сотрудничестве</a:t>
            </a:r>
            <a:r>
              <a:rPr lang="ru-RU" sz="1600" dirty="0"/>
              <a:t>.</a:t>
            </a: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8629" t="4092" r="13129" b="8974"/>
          <a:stretch/>
        </p:blipFill>
        <p:spPr>
          <a:xfrm>
            <a:off x="1259632" y="959036"/>
            <a:ext cx="6120680" cy="38254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554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54546"/>
            <a:ext cx="8496944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7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Социальная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практика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Патриотическая акция «Обелиск»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7916" y="5589240"/>
            <a:ext cx="8480548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Учащиеся </a:t>
            </a:r>
            <a:r>
              <a:rPr lang="ru-RU" dirty="0"/>
              <a:t>навели порядок на мемориале погибшим войнам в годы Великой Отечественной войны с. Екатериновка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64" y="1844824"/>
            <a:ext cx="3899925" cy="29249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480" y="1794088"/>
            <a:ext cx="3974951" cy="298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0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1593" y="420053"/>
            <a:ext cx="8424936" cy="6771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Times New Roman" panose="02020603050405020304" pitchFamily="18" charset="0"/>
              </a:rPr>
              <a:t>РАДОСТЬ</a:t>
            </a:r>
            <a:r>
              <a:rPr kumimoji="0" lang="ru-RU" altLang="ru-RU" sz="1600" b="1" i="0" u="none" strike="noStrike" cap="none" normalizeH="0" dirty="0" smtClean="0">
                <a:ln>
                  <a:noFill/>
                </a:ln>
                <a:effectLst/>
                <a:latin typeface="+mj-lt"/>
                <a:cs typeface="Times New Roman" panose="02020603050405020304" pitchFamily="18" charset="0"/>
              </a:rPr>
              <a:t> ЗА ДРУГОГО</a:t>
            </a: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Киноурок</a:t>
            </a:r>
            <a:r>
              <a:rPr kumimoji="0" lang="ru-RU" altLang="ru-RU" sz="2800" b="1" i="0" u="none" strike="noStrike" cap="none" normalizeH="0" dirty="0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 «Мандарин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»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effectLst/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5466" y="5373216"/>
            <a:ext cx="8424936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D1D1B"/>
                </a:solidFill>
                <a:latin typeface="robotobold"/>
              </a:rPr>
              <a:t>Духовно-нравственные и моральные понятия урока</a:t>
            </a:r>
            <a:endParaRPr lang="ru-RU" b="1" dirty="0">
              <a:solidFill>
                <a:srgbClr val="1D1D1B"/>
              </a:solidFill>
              <a:latin typeface="robotoregular"/>
            </a:endParaRPr>
          </a:p>
          <a:p>
            <a:r>
              <a:rPr lang="ru-RU" dirty="0"/>
              <a:t>Склонность видеть в людях хорошее и позитивно реагировать на человека, на его успех и удачу.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7856" t="3247" r="11896" b="7352"/>
          <a:stretch/>
        </p:blipFill>
        <p:spPr>
          <a:xfrm>
            <a:off x="1403648" y="1340768"/>
            <a:ext cx="6192688" cy="388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33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54546"/>
            <a:ext cx="8496944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7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 доброты»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5579082"/>
            <a:ext cx="5924847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fontAlgn="ctr"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-apple-system"/>
                <a:ea typeface="Calibri" panose="020F0502020204030204" pitchFamily="34" charset="0"/>
                <a:cs typeface="Times New Roman" panose="02020603050405020304" pitchFamily="18" charset="0"/>
              </a:rPr>
              <a:t>Учащиеся </a:t>
            </a:r>
            <a:r>
              <a:rPr lang="ru-RU" dirty="0">
                <a:solidFill>
                  <a:schemeClr val="bg1"/>
                </a:solidFill>
                <a:latin typeface="-apple-system"/>
                <a:ea typeface="Calibri" panose="020F0502020204030204" pitchFamily="34" charset="0"/>
                <a:cs typeface="Times New Roman" panose="02020603050405020304" pitchFamily="18" charset="0"/>
              </a:rPr>
              <a:t>начальной школы сделали открытки для своих бабушек и дедушек.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903" y="1268760"/>
            <a:ext cx="5256584" cy="394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62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1593" y="420053"/>
            <a:ext cx="8424936" cy="6771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b="1" dirty="0" smtClean="0">
                <a:latin typeface="+mj-lt"/>
                <a:cs typeface="Times New Roman" panose="02020603050405020304" pitchFamily="18" charset="0"/>
              </a:rPr>
              <a:t>СОЗИДАТЕЛЬНЫЙ ТРУД</a:t>
            </a:r>
            <a:endParaRPr kumimoji="0" lang="ru-RU" altLang="ru-RU" sz="1600" b="1" i="0" u="none" strike="noStrike" cap="none" normalizeH="0" dirty="0" smtClean="0">
              <a:ln>
                <a:noFill/>
              </a:ln>
              <a:effectLst/>
              <a:latin typeface="+mj-lt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Киноурок</a:t>
            </a:r>
            <a:r>
              <a:rPr kumimoji="0" lang="ru-RU" altLang="ru-RU" sz="2800" b="1" i="0" u="none" strike="noStrike" cap="none" normalizeH="0" dirty="0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 «Пять дней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»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effectLst/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5466" y="5373216"/>
            <a:ext cx="8424936" cy="12003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D1D1B"/>
                </a:solidFill>
                <a:latin typeface="robotobold"/>
              </a:rPr>
              <a:t>Духовно-нравственные и моральные понятия урока</a:t>
            </a:r>
            <a:endParaRPr lang="ru-RU" b="1" dirty="0">
              <a:solidFill>
                <a:srgbClr val="1D1D1B"/>
              </a:solidFill>
              <a:latin typeface="robotoregular"/>
            </a:endParaRPr>
          </a:p>
          <a:p>
            <a:r>
              <a:rPr lang="ru-RU" dirty="0"/>
              <a:t>Создание чего-то нового, преобразующего мир, делающего его более гармоничным и прекрасным. Именно участие в созидательном труде позволяет человеку развивать свои творческие и трудовые навыки.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9322" t="3255" r="15254" b="3337"/>
          <a:stretch/>
        </p:blipFill>
        <p:spPr>
          <a:xfrm>
            <a:off x="1331640" y="1177299"/>
            <a:ext cx="5859994" cy="408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9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424936" cy="2376264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latin typeface="Monotype Corsiva" panose="03010101010201010101" pitchFamily="66" charset="0"/>
              </a:rPr>
              <a:t>Киноуроки</a:t>
            </a:r>
            <a:r>
              <a:rPr lang="ru-RU" b="1" dirty="0">
                <a:latin typeface="Monotype Corsiva" panose="03010101010201010101" pitchFamily="66" charset="0"/>
              </a:rPr>
              <a:t> – инструмент для учителя, который помогает организовать воспитательную работу в школе. 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28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54546"/>
            <a:ext cx="8496944" cy="923330"/>
          </a:xfrm>
          <a:prstGeom prst="rect">
            <a:avLst/>
          </a:prstGeom>
          <a:solidFill>
            <a:schemeClr val="tx2">
              <a:lumMod val="60000"/>
              <a:lumOff val="40000"/>
              <a:alpha val="7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Экологический субботник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Акция «Обелиск»</a:t>
            </a:r>
            <a:endParaRPr lang="ru-RU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4499992" cy="25312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4149080"/>
            <a:ext cx="4449291" cy="25027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48798"/>
            <a:ext cx="3455454" cy="25915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978" y="4149080"/>
            <a:ext cx="3382516" cy="253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7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149080"/>
            <a:ext cx="3024336" cy="22682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13" y="4293096"/>
            <a:ext cx="3698774" cy="20718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9063"/>
            <a:ext cx="3266725" cy="24500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832" y="457833"/>
            <a:ext cx="3024336" cy="22682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2940421"/>
            <a:ext cx="8280920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Вокруг каждого фильма ведется активная социально-творческая работа: акции в поддержку создания фильма, совместные просмотры, обсуждения в группе, написание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сочинений.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9340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060848"/>
            <a:ext cx="828092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9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3682752" cy="456937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Положительные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искренность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жизнерадостность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оптимизм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альтруизм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надежность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нежность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обаяние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общительность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пунктуальность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верность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порядочность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заботливость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4251921"/>
            <a:ext cx="2880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YS Text"/>
                <a:ea typeface="Gadugi" panose="020B0502040204020203" pitchFamily="34" charset="0"/>
              </a:rPr>
              <a:t>Отрицательные</a:t>
            </a:r>
          </a:p>
          <a:p>
            <a:r>
              <a:rPr lang="ru-RU" dirty="0">
                <a:solidFill>
                  <a:schemeClr val="bg1"/>
                </a:solidFill>
                <a:latin typeface="YS Text"/>
                <a:ea typeface="Gadugi" panose="020B0502040204020203" pitchFamily="34" charset="0"/>
              </a:rPr>
              <a:t>Негативные эмоции (раздражительность, вспыльчивость)</a:t>
            </a:r>
          </a:p>
          <a:p>
            <a:r>
              <a:rPr lang="ru-RU" dirty="0">
                <a:solidFill>
                  <a:schemeClr val="bg1"/>
                </a:solidFill>
                <a:latin typeface="YS Text"/>
                <a:ea typeface="Gadugi" panose="020B0502040204020203" pitchFamily="34" charset="0"/>
              </a:rPr>
              <a:t>Страх и тревожность</a:t>
            </a:r>
          </a:p>
          <a:p>
            <a:r>
              <a:rPr lang="ru-RU" dirty="0">
                <a:solidFill>
                  <a:schemeClr val="bg1"/>
                </a:solidFill>
                <a:latin typeface="YS Text"/>
                <a:ea typeface="Gadugi" panose="020B0502040204020203" pitchFamily="34" charset="0"/>
              </a:rPr>
              <a:t>Пороки (зависть, алчность)</a:t>
            </a:r>
          </a:p>
          <a:p>
            <a:r>
              <a:rPr lang="ru-RU" dirty="0">
                <a:solidFill>
                  <a:schemeClr val="bg1"/>
                </a:solidFill>
                <a:latin typeface="YS Text"/>
                <a:ea typeface="Gadugi" panose="020B0502040204020203" pitchFamily="34" charset="0"/>
              </a:rPr>
              <a:t>Человеческие слабости</a:t>
            </a:r>
            <a:endParaRPr lang="ru-RU" b="0" i="0" dirty="0">
              <a:solidFill>
                <a:schemeClr val="bg1"/>
              </a:solidFill>
              <a:effectLst/>
              <a:latin typeface="YS Text"/>
              <a:ea typeface="Gadugi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620687"/>
            <a:ext cx="5616624" cy="346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3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620688"/>
            <a:ext cx="77768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Всероссийский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проект «</a:t>
            </a:r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Киноуроки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в школах России» создает детские короткометражные художественные фильмы. </a:t>
            </a:r>
            <a:endParaRPr lang="ru-RU" sz="2800" b="1" i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Каждый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фильм – это часть системы, в которой предусмотрено постепенное введение новых понятий о лучших качествах человека. 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07565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764704"/>
            <a:ext cx="6696744" cy="3100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иноурок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представляет из себя комплекс взаимосвязанных действий детей под руководством педагога: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 о качестве или понятии.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Просмотр фильма.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Обсуждение ситуаций проявления качеств, действий, мыслей и чувств героя, проявившего качество.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Предложения по проведению доброго дела (социальной практики)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социальной практики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Подведение итогов.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27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573" y="312118"/>
            <a:ext cx="5184576" cy="5934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Типы и виды социальных практик могут быть различными:</a:t>
            </a:r>
          </a:p>
          <a:p>
            <a:pPr indent="449580" algn="just">
              <a:lnSpc>
                <a:spcPct val="150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социально-педагогические – профилактические, развивающие, воспитательные мероприятия;</a:t>
            </a:r>
          </a:p>
          <a:p>
            <a:pPr indent="449580" algn="just">
              <a:lnSpc>
                <a:spcPct val="150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социально-культурные – культурно-массовые мероприятия (спортивные, патриотические, развлекательные и т. д.);  научно-просветительские  мероприятия (с посещением музеев; культурно-досуговая деятельность;</a:t>
            </a:r>
          </a:p>
          <a:p>
            <a:pPr indent="449580" algn="just">
              <a:lnSpc>
                <a:spcPct val="150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социально-бытовые – мероприятия по физическому и культурному развитию; по оказанию волонтерской помощи ветеранам, пенсионерам</a:t>
            </a:r>
            <a:r>
              <a:rPr lang="ru-RU" sz="1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инвалидам</a:t>
            </a: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indent="449580" algn="just">
              <a:lnSpc>
                <a:spcPct val="150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социально-медицинские – профилактические оздоровительные мероприятия; мониторинги знаний с помощью викторин, опросов, тренингов;</a:t>
            </a:r>
          </a:p>
          <a:p>
            <a:pPr indent="449580" algn="just">
              <a:lnSpc>
                <a:spcPct val="150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Д) социально-трудовые – волонтерская социально значимая трудовая деятельность.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4" y="332656"/>
            <a:ext cx="3616978" cy="226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2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87824" y="188640"/>
            <a:ext cx="6048672" cy="6540252"/>
          </a:xfrm>
          <a:prstGeom prst="rect">
            <a:avLst/>
          </a:prstGeom>
          <a:solidFill>
            <a:schemeClr val="accent5">
              <a:lumMod val="60000"/>
              <a:lumOff val="40000"/>
              <a:alpha val="73000"/>
            </a:schemeClr>
          </a:solidFill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</a:t>
            </a:r>
            <a:r>
              <a:rPr lang="ru-RU" sz="2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киноурока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представляет систему действий и включает многие компоненты, рекомендуется следующий ритм: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Первая неделя –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киноурока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предложение общественно-полезной акции по теме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киноурока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Вторая неделя –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 общественно полезной акции по теме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киноурока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предложенных ребятами (если ещё не выбрали на первой неделе), назначение сроков её реализации. </a:t>
            </a:r>
          </a:p>
          <a:p>
            <a:pPr indent="450215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Третья неделя –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выполнение выбранной общественно полезной акции по теме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киноурока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обсуждение результатов. </a:t>
            </a:r>
          </a:p>
        </p:txBody>
      </p:sp>
    </p:spTree>
    <p:extLst>
      <p:ext uri="{BB962C8B-B14F-4D97-AF65-F5344CB8AC3E}">
        <p14:creationId xmlns:p14="http://schemas.microsoft.com/office/powerpoint/2010/main" val="172085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19056" cy="1143000"/>
          </a:xfrm>
        </p:spPr>
        <p:txBody>
          <a:bodyPr>
            <a:normAutofit/>
          </a:bodyPr>
          <a:lstStyle/>
          <a:p>
            <a:r>
              <a:rPr lang="ru-RU" sz="3600" u="sng" dirty="0">
                <a:solidFill>
                  <a:schemeClr val="bg1"/>
                </a:solidFill>
              </a:rPr>
              <a:t>https://kinouroki.ru/lessons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-1460" t="4680" r="3650" b="5783"/>
          <a:stretch/>
        </p:blipFill>
        <p:spPr>
          <a:xfrm>
            <a:off x="251520" y="1556792"/>
            <a:ext cx="8530339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1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332656"/>
            <a:ext cx="8424936" cy="14773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FuturaPT"/>
                <a:cs typeface="Times New Roman" panose="02020603050405020304" pitchFamily="18" charset="0"/>
              </a:rPr>
              <a:t>ДОБРОЖЕЛАТЕЛЬНОСТЬ</a:t>
            </a: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Киноурок</a:t>
            </a:r>
            <a:r>
              <a:rPr kumimoji="0" lang="ru-RU" altLang="ru-RU" sz="2800" b="1" i="0" u="none" strike="noStrike" cap="none" normalizeH="0" dirty="0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 «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Хорошие песни»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effectLst/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effectLst/>
                <a:latin typeface="FuturaPT"/>
                <a:cs typeface="Times New Roman" panose="02020603050405020304" pitchFamily="18" charset="0"/>
              </a:rPr>
              <a:t>Позитивные, добрые песни, подхваченные всеми людьми в вагоне, растопили лед недоверия Галины Федоровны, а испеченные для продажи пирожки, розданные попутчикам, принесли ей настоящую радость.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3664" r="556" b="-1"/>
          <a:stretch/>
        </p:blipFill>
        <p:spPr>
          <a:xfrm>
            <a:off x="554310" y="1988840"/>
            <a:ext cx="8163247" cy="444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746</Words>
  <Application>Microsoft Office PowerPoint</Application>
  <PresentationFormat>Экран (4:3)</PresentationFormat>
  <Paragraphs>90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4" baseType="lpstr">
      <vt:lpstr>-apple-system</vt:lpstr>
      <vt:lpstr>Arial</vt:lpstr>
      <vt:lpstr>Arial Narrow</vt:lpstr>
      <vt:lpstr>Calibri</vt:lpstr>
      <vt:lpstr>FuturaPT</vt:lpstr>
      <vt:lpstr>Gadugi</vt:lpstr>
      <vt:lpstr>Monotype Corsiva</vt:lpstr>
      <vt:lpstr>robotobold</vt:lpstr>
      <vt:lpstr>robotoregular</vt:lpstr>
      <vt:lpstr>Times New Roman</vt:lpstr>
      <vt:lpstr>YS Text</vt:lpstr>
      <vt:lpstr>Тема Office</vt:lpstr>
      <vt:lpstr>Муниципальное бюджетное общеобразовательное учреждение  средняя общеобразовательная школа № 6 имени Александра Александровича Шукалова   муниципального образования Щербиновский район село Екатериновка</vt:lpstr>
      <vt:lpstr>Киноуроки – инструмент для учителя, который помогает организовать воспитательную работу в школе.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https://kinouroki.ru/lessons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Sosh</dc:creator>
  <cp:lastModifiedBy>Sosh</cp:lastModifiedBy>
  <cp:revision>28</cp:revision>
  <dcterms:created xsi:type="dcterms:W3CDTF">2022-12-16T19:16:54Z</dcterms:created>
  <dcterms:modified xsi:type="dcterms:W3CDTF">2022-12-18T13:12:00Z</dcterms:modified>
</cp:coreProperties>
</file>